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media/image3.svg" ContentType="image/svg+xml"/>
  <Override PartName="/ppt/media/image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3" r:id="rId19"/>
  </p:sldIdLst>
  <p:sldSz cx="18288000" cy="10287000"/>
  <p:notesSz cx="6858000" cy="9144000"/>
  <p:embeddedFontLst>
    <p:embeddedFont>
      <p:font typeface="Calibri" panose="020F0502020204030204" charset="0"/>
      <p:regular r:id="rId23"/>
      <p:bold r:id="rId24"/>
      <p:italic r:id="rId25"/>
      <p:boldItalic r:id="rId26"/>
    </p:embeddedFont>
    <p:embeddedFont>
      <p:font typeface="Canva Sans Bold" panose="020B0803030501040103"/>
      <p:bold r:id="rId27"/>
    </p:embeddedFont>
    <p:embeddedFont>
      <p:font typeface="Arimo" panose="020B06040202020202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9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0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2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4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5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4.svg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1"/>
            <a:stretch>
              <a:fillRect l="-9549" t="-14710" r="-62593" b="-4909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64160" y="1182238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564160" y="3648668"/>
            <a:ext cx="12931873" cy="1286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50"/>
              </a:lnSpc>
            </a:pPr>
            <a:r>
              <a:rPr lang="en-US" sz="9045" spc="334">
                <a:solidFill>
                  <a:srgbClr val="FFFFFF"/>
                </a:solidFill>
                <a:latin typeface="Days" panose="02000505050000020004"/>
              </a:rPr>
              <a:t>WATER QUALITY</a:t>
            </a:r>
            <a:endParaRPr lang="en-US" sz="9045" spc="334">
              <a:solidFill>
                <a:srgbClr val="FFFFFF"/>
              </a:solidFill>
              <a:latin typeface="Days" panose="020005050500000200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564160" y="5013259"/>
            <a:ext cx="10375827" cy="1700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265"/>
              </a:lnSpc>
            </a:pPr>
            <a:r>
              <a:rPr lang="en-US" sz="12055" spc="868">
                <a:solidFill>
                  <a:srgbClr val="FFFFFF"/>
                </a:solidFill>
                <a:latin typeface="+mj-lt"/>
                <a:cs typeface="+mj-lt"/>
              </a:rPr>
              <a:t>ANALYSIS</a:t>
            </a:r>
            <a:endParaRPr lang="en-US" sz="12055" spc="868">
              <a:solidFill>
                <a:srgbClr val="FFFFFF"/>
              </a:solidFill>
              <a:latin typeface="+mj-lt"/>
              <a:cs typeface="+mj-l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19281" y="7254681"/>
            <a:ext cx="5132793" cy="30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50"/>
              </a:lnSpc>
            </a:pPr>
            <a:r>
              <a:rPr lang="en-US" sz="2135" spc="181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Roshan.R</a:t>
            </a:r>
            <a:endParaRPr lang="en-US" sz="2135" spc="181">
              <a:solidFill>
                <a:srgbClr val="FFFFFF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160413" y="-224650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5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647700"/>
            <a:ext cx="16410940" cy="92309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6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446405"/>
            <a:ext cx="17512030" cy="98507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7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05" y="422275"/>
            <a:ext cx="16975455" cy="95491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8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41960"/>
            <a:ext cx="16717645" cy="940371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9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40" y="462915"/>
            <a:ext cx="16703040" cy="93960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70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95300"/>
            <a:ext cx="16705580" cy="93973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7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050" y="420370"/>
            <a:ext cx="16647160" cy="936371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 rot="-5400000">
            <a:off x="-1151592" y="7078008"/>
            <a:ext cx="4081819" cy="239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70"/>
              </a:lnSpc>
            </a:pPr>
            <a:r>
              <a:rPr lang="en-US" sz="1700" spc="144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Roshan.R</a:t>
            </a:r>
            <a:endParaRPr lang="en-US" sz="1700" spc="144">
              <a:solidFill>
                <a:srgbClr val="FFFFFF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AutoShape 4"/>
          <p:cNvSpPr/>
          <p:nvPr/>
        </p:nvSpPr>
        <p:spPr>
          <a:xfrm flipV="1">
            <a:off x="1637793" y="-386531"/>
            <a:ext cx="0" cy="1112602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11116309" y="7640899"/>
            <a:ext cx="4765005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35"/>
              </a:lnSpc>
            </a:pPr>
            <a:r>
              <a:rPr lang="en-US" sz="218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i</a:t>
            </a:r>
            <a:endParaRPr lang="en-US" sz="2180">
              <a:solidFill>
                <a:srgbClr val="FFFFFF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12954000" y="3619500"/>
            <a:ext cx="3813810" cy="3661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en-US" sz="3600" b="1">
                <a:solidFill>
                  <a:schemeClr val="bg1"/>
                </a:solidFill>
                <a:latin typeface="+mj-lt"/>
                <a:cs typeface="+mj-lt"/>
              </a:rPr>
              <a:t>Team members:</a:t>
            </a:r>
            <a:endParaRPr lang="en-US" sz="3600" b="1">
              <a:solidFill>
                <a:schemeClr val="bg1"/>
              </a:solidFill>
              <a:latin typeface="+mj-lt"/>
              <a:cs typeface="+mj-lt"/>
            </a:endParaRPr>
          </a:p>
          <a:p>
            <a:endParaRPr lang="en-US" sz="36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Roshan.R</a:t>
            </a:r>
            <a:endParaRPr lang="en-US" sz="32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Rishwanth.S</a:t>
            </a:r>
            <a:endParaRPr lang="en-US" sz="32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Ashwin.N</a:t>
            </a:r>
            <a:endParaRPr lang="en-US" sz="32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Samuel Rithick.R</a:t>
            </a:r>
            <a:endParaRPr lang="en-US" sz="3200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</a:rPr>
              <a:t>Maria Fernandez</a:t>
            </a:r>
            <a:endParaRPr 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923865">
            <a:off x="-2984685" y="1184351"/>
            <a:ext cx="15802157" cy="9423832"/>
          </a:xfrm>
          <a:custGeom>
            <a:avLst/>
            <a:gdLst/>
            <a:ahLst/>
            <a:cxnLst/>
            <a:rect l="l" t="t" r="r" b="b"/>
            <a:pathLst>
              <a:path w="15802157" h="9423832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61788" cy="2575422"/>
            </a:xfrm>
            <a:custGeom>
              <a:avLst/>
              <a:gdLst/>
              <a:ahLst/>
              <a:cxnLst/>
              <a:rect l="l" t="t" r="r" b="b"/>
              <a:pathLst>
                <a:path w="2961788" h="2575422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488525" y="8289279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9940564" y="2631814"/>
            <a:ext cx="8347436" cy="0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9947196" y="3155329"/>
            <a:ext cx="7172120" cy="775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50"/>
              </a:lnSpc>
            </a:pPr>
            <a:r>
              <a:rPr lang="en-US" sz="5500" spc="175">
                <a:solidFill>
                  <a:srgbClr val="FFFFFF"/>
                </a:solidFill>
                <a:latin typeface="+mj-ea"/>
                <a:cs typeface="+mj-ea"/>
              </a:rPr>
              <a:t>INTRODUCTION</a:t>
            </a:r>
            <a:endParaRPr lang="en-US" sz="5500" spc="175">
              <a:solidFill>
                <a:srgbClr val="FFFFFF"/>
              </a:solidFill>
              <a:latin typeface="+mj-ea"/>
              <a:cs typeface="+mj-e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947196" y="4362238"/>
            <a:ext cx="7895322" cy="369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15"/>
              </a:lnSpc>
            </a:pPr>
            <a:r>
              <a:rPr lang="en-US" sz="280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Calculating the WQI is time-consuming, but estimating WQI is inevitable for water resources management. For this purpose, three Machine Learning (ML) algorithms, namely, </a:t>
            </a:r>
            <a:r>
              <a:rPr lang="en-US" sz="2800">
                <a:solidFill>
                  <a:srgbClr val="00F0FF"/>
                </a:solidFill>
                <a:latin typeface="Calibri" panose="020F0502020204030204" charset="0"/>
                <a:cs typeface="Calibri" panose="020F0502020204030204" charset="0"/>
              </a:rPr>
              <a:t>Gene Expression Programming (GEP), M5P Model tree, and Multivariate Adaptive Regression Splines (MARS)</a:t>
            </a:r>
            <a:r>
              <a:rPr lang="en-US" sz="2800">
                <a:solidFill>
                  <a:srgbClr val="FFFFFF"/>
                </a:solidFill>
                <a:latin typeface="Calibri" panose="020F0502020204030204" charset="0"/>
                <a:cs typeface="Calibri" panose="020F0502020204030204" charset="0"/>
              </a:rPr>
              <a:t>, were employed to predict WQI.</a:t>
            </a:r>
            <a:endParaRPr lang="en-US" sz="2800">
              <a:solidFill>
                <a:srgbClr val="FFFFFF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27046" b="-27046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425649" y="2529377"/>
            <a:ext cx="15436702" cy="5688860"/>
            <a:chOff x="0" y="0"/>
            <a:chExt cx="4065633" cy="14983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65634" cy="1498301"/>
            </a:xfrm>
            <a:custGeom>
              <a:avLst/>
              <a:gdLst/>
              <a:ahLst/>
              <a:cxnLst/>
              <a:rect l="l" t="t" r="r" b="b"/>
              <a:pathLst>
                <a:path w="4065634" h="1498301">
                  <a:moveTo>
                    <a:pt x="0" y="0"/>
                  </a:moveTo>
                  <a:lnTo>
                    <a:pt x="4065634" y="0"/>
                  </a:lnTo>
                  <a:lnTo>
                    <a:pt x="4065634" y="1498301"/>
                  </a:lnTo>
                  <a:lnTo>
                    <a:pt x="0" y="1498301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065633" cy="15268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9733888" y="4258788"/>
            <a:ext cx="10218510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2146804" y="1902416"/>
            <a:ext cx="6770536" cy="6942781"/>
          </a:xfrm>
          <a:custGeom>
            <a:avLst/>
            <a:gdLst/>
            <a:ahLst/>
            <a:cxnLst/>
            <a:rect l="l" t="t" r="r" b="b"/>
            <a:pathLst>
              <a:path w="6770536" h="6942781">
                <a:moveTo>
                  <a:pt x="0" y="0"/>
                </a:moveTo>
                <a:lnTo>
                  <a:pt x="6770537" y="0"/>
                </a:lnTo>
                <a:lnTo>
                  <a:pt x="6770537" y="6942781"/>
                </a:lnTo>
                <a:lnTo>
                  <a:pt x="0" y="6942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733888" y="3255488"/>
            <a:ext cx="6774100" cy="775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050"/>
              </a:lnSpc>
            </a:pPr>
            <a:r>
              <a:rPr lang="en-US" sz="5500" spc="17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IMPLEMENTATION</a:t>
            </a:r>
            <a:endParaRPr lang="en-US" sz="5500" spc="17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999205" y="4554063"/>
            <a:ext cx="6179222" cy="2769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85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Analyzing water quality using MachineLearning (ML) algorithms involvesleveraging computational techniquesto process and interpret water qualitydata, predict parameters, and detectanomalies. Here's a step-by-stepapproach to implementing waterquality analysis using ML algorithms: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015114">
            <a:off x="9740863" y="2343404"/>
            <a:ext cx="15802157" cy="9423832"/>
          </a:xfrm>
          <a:custGeom>
            <a:avLst/>
            <a:gdLst/>
            <a:ahLst/>
            <a:cxnLst/>
            <a:rect l="l" t="t" r="r" b="b"/>
            <a:pathLst>
              <a:path w="15802157" h="9423832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688820" y="721933"/>
            <a:ext cx="15739940" cy="8231092"/>
            <a:chOff x="0" y="0"/>
            <a:chExt cx="4145499" cy="216786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45499" cy="2167860"/>
            </a:xfrm>
            <a:custGeom>
              <a:avLst/>
              <a:gdLst/>
              <a:ahLst/>
              <a:cxnLst/>
              <a:rect l="l" t="t" r="r" b="b"/>
              <a:pathLst>
                <a:path w="4145499" h="2167860">
                  <a:moveTo>
                    <a:pt x="0" y="0"/>
                  </a:moveTo>
                  <a:lnTo>
                    <a:pt x="4145499" y="0"/>
                  </a:lnTo>
                  <a:lnTo>
                    <a:pt x="4145499" y="2167860"/>
                  </a:lnTo>
                  <a:lnTo>
                    <a:pt x="0" y="2167860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145499" cy="2196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95400" y="3162300"/>
            <a:ext cx="6799580" cy="2774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410"/>
              </a:lnSpc>
            </a:pPr>
            <a:r>
              <a:rPr lang="en-US" sz="4400" spc="649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MACHINE LEARNING ALGORITHMS:</a:t>
            </a:r>
            <a:endParaRPr lang="en-US" sz="4400" spc="649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algn="just">
              <a:lnSpc>
                <a:spcPts val="5410"/>
              </a:lnSpc>
            </a:pPr>
            <a:r>
              <a:rPr lang="en-US" sz="4400" spc="649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THAT </a:t>
            </a:r>
            <a:r>
              <a:rPr lang="en-US" sz="4400" spc="649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WE ARE</a:t>
            </a:r>
            <a:endParaRPr lang="en-US" sz="4400" spc="649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algn="just">
              <a:lnSpc>
                <a:spcPts val="5410"/>
              </a:lnSpc>
            </a:pPr>
            <a:r>
              <a:rPr lang="en-US" sz="4400" spc="649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Going to use</a:t>
            </a:r>
            <a:endParaRPr lang="en-US" sz="4400" spc="649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" name="AutoShape 7"/>
          <p:cNvSpPr/>
          <p:nvPr/>
        </p:nvSpPr>
        <p:spPr>
          <a:xfrm flipV="1">
            <a:off x="8654651" y="2652442"/>
            <a:ext cx="0" cy="5211720"/>
          </a:xfrm>
          <a:prstGeom prst="line">
            <a:avLst/>
          </a:prstGeom>
          <a:ln w="38100" cap="flat">
            <a:solidFill>
              <a:srgbClr val="192253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0">
            <a:off x="8469692" y="2467483"/>
            <a:ext cx="369918" cy="369918"/>
            <a:chOff x="6705600" y="1371600"/>
            <a:chExt cx="10972800" cy="10972800"/>
          </a:xfrm>
        </p:grpSpPr>
        <p:sp>
          <p:nvSpPr>
            <p:cNvPr id="9" name="Freeform 9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 rot="0">
            <a:off x="8450642" y="3836649"/>
            <a:ext cx="369918" cy="369918"/>
            <a:chOff x="6705600" y="1371600"/>
            <a:chExt cx="10972800" cy="10972800"/>
          </a:xfrm>
        </p:grpSpPr>
        <p:sp>
          <p:nvSpPr>
            <p:cNvPr id="11" name="Freeform 11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sp>
        <p:nvSpPr>
          <p:cNvPr id="12" name="TextBox 12"/>
          <p:cNvSpPr txBox="1"/>
          <p:nvPr/>
        </p:nvSpPr>
        <p:spPr>
          <a:xfrm>
            <a:off x="9054139" y="2486533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Logistic Regressin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054139" y="3801897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Decision Tree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 rot="0">
            <a:off x="8469692" y="5073343"/>
            <a:ext cx="369918" cy="369918"/>
            <a:chOff x="6705600" y="1371600"/>
            <a:chExt cx="10972800" cy="10972800"/>
          </a:xfrm>
        </p:grpSpPr>
        <p:sp>
          <p:nvSpPr>
            <p:cNvPr id="15" name="Freeform 15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sp>
        <p:nvSpPr>
          <p:cNvPr id="16" name="TextBox 16"/>
          <p:cNvSpPr txBox="1"/>
          <p:nvPr/>
        </p:nvSpPr>
        <p:spPr>
          <a:xfrm>
            <a:off x="9054139" y="6263967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K-Nearest Neighbours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17" name="Group 17"/>
          <p:cNvGrpSpPr>
            <a:grpSpLocks noChangeAspect="1"/>
          </p:cNvGrpSpPr>
          <p:nvPr/>
        </p:nvGrpSpPr>
        <p:grpSpPr>
          <a:xfrm rot="0">
            <a:off x="8488742" y="6309513"/>
            <a:ext cx="369918" cy="369918"/>
            <a:chOff x="6705600" y="1371600"/>
            <a:chExt cx="10972800" cy="10972800"/>
          </a:xfrm>
        </p:grpSpPr>
        <p:sp>
          <p:nvSpPr>
            <p:cNvPr id="18" name="Freeform 18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 rot="0">
            <a:off x="8488742" y="7532344"/>
            <a:ext cx="369918" cy="369918"/>
            <a:chOff x="6705600" y="1371600"/>
            <a:chExt cx="10972800" cy="10972800"/>
          </a:xfrm>
        </p:grpSpPr>
        <p:sp>
          <p:nvSpPr>
            <p:cNvPr id="20" name="Freeform 20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sp>
        <p:nvSpPr>
          <p:cNvPr id="21" name="TextBox 21"/>
          <p:cNvSpPr txBox="1"/>
          <p:nvPr/>
        </p:nvSpPr>
        <p:spPr>
          <a:xfrm>
            <a:off x="9054139" y="7422202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Suppor Vector Machine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054139" y="5027797"/>
            <a:ext cx="5260448" cy="46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spc="10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Random Forest</a:t>
            </a:r>
            <a:endParaRPr lang="en-US" sz="3300" spc="10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31687" t="-65773" r="-34086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grpSp>
        <p:nvGrpSpPr>
          <p:cNvPr id="6" name="Group 6"/>
          <p:cNvGrpSpPr/>
          <p:nvPr/>
        </p:nvGrpSpPr>
        <p:grpSpPr>
          <a:xfrm rot="0">
            <a:off x="7920437" y="3342343"/>
            <a:ext cx="1583780" cy="158378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9" name="Freeform 9"/>
          <p:cNvSpPr/>
          <p:nvPr/>
        </p:nvSpPr>
        <p:spPr>
          <a:xfrm>
            <a:off x="8337921" y="3629520"/>
            <a:ext cx="748812" cy="1009427"/>
          </a:xfrm>
          <a:custGeom>
            <a:avLst/>
            <a:gdLst/>
            <a:ahLst/>
            <a:cxnLst/>
            <a:rect l="l" t="t" r="r" b="b"/>
            <a:pathLst>
              <a:path w="748812" h="1009427">
                <a:moveTo>
                  <a:pt x="0" y="0"/>
                </a:moveTo>
                <a:lnTo>
                  <a:pt x="748812" y="0"/>
                </a:lnTo>
                <a:lnTo>
                  <a:pt x="748812" y="1009427"/>
                </a:lnTo>
                <a:lnTo>
                  <a:pt x="0" y="1009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512959" y="658516"/>
            <a:ext cx="8852908" cy="104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0"/>
              </a:lnSpc>
            </a:pPr>
            <a:r>
              <a:rPr lang="en-US" sz="58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WHOLE DATA SET REQUIRED</a:t>
            </a:r>
            <a:endParaRPr lang="en-US" sz="58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114611" y="6401997"/>
            <a:ext cx="3626476" cy="238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Handle missing values,outliers, and anyinconsistencies in thedataset.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ts val="266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Perform feature scaling,normalization, ortransformation as needed.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2" name="AutoShape 12"/>
          <p:cNvSpPr/>
          <p:nvPr/>
        </p:nvSpPr>
        <p:spPr>
          <a:xfrm flipH="1">
            <a:off x="1854191" y="2986426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7220880" y="6392472"/>
            <a:ext cx="3532316" cy="238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Identify relevant featuresthat contribute to the waterquality analysis usingtechniques like correlationanalysis, featureimportance, or domainknowledge.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433604" y="6455587"/>
            <a:ext cx="3532316" cy="197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Split the dataset intotraining and testing sets.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ts val="2660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Train the selected MLmodels using the trainingset and validate them usingthe testing set.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619079" y="4931429"/>
            <a:ext cx="412200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Data 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Preprocessing: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</p:txBody>
      </p:sp>
      <p:grpSp>
        <p:nvGrpSpPr>
          <p:cNvPr id="16" name="Group 16"/>
          <p:cNvGrpSpPr/>
          <p:nvPr/>
        </p:nvGrpSpPr>
        <p:grpSpPr>
          <a:xfrm rot="0">
            <a:off x="3803006" y="3214299"/>
            <a:ext cx="1583780" cy="158378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19" name="Freeform 19"/>
          <p:cNvSpPr/>
          <p:nvPr/>
        </p:nvSpPr>
        <p:spPr>
          <a:xfrm>
            <a:off x="4172837" y="3515220"/>
            <a:ext cx="976392" cy="1009427"/>
          </a:xfrm>
          <a:custGeom>
            <a:avLst/>
            <a:gdLst/>
            <a:ahLst/>
            <a:cxnLst/>
            <a:rect l="l" t="t" r="r" b="b"/>
            <a:pathLst>
              <a:path w="976392" h="1009427">
                <a:moveTo>
                  <a:pt x="0" y="0"/>
                </a:moveTo>
                <a:lnTo>
                  <a:pt x="976391" y="0"/>
                </a:lnTo>
                <a:lnTo>
                  <a:pt x="976391" y="1009427"/>
                </a:lnTo>
                <a:lnTo>
                  <a:pt x="0" y="100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6651323" y="4931429"/>
            <a:ext cx="412200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Feature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Selection: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1006879" y="4931429"/>
            <a:ext cx="4122008" cy="114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Model 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 panose="020B0803030501040103"/>
              </a:rPr>
              <a:t>Training:</a:t>
            </a:r>
            <a:endParaRPr lang="en-US" sz="3300">
              <a:solidFill>
                <a:srgbClr val="000000"/>
              </a:solidFill>
              <a:latin typeface="Canva Sans Bold" panose="020B0803030501040103"/>
            </a:endParaRPr>
          </a:p>
        </p:txBody>
      </p:sp>
      <p:grpSp>
        <p:nvGrpSpPr>
          <p:cNvPr id="22" name="Group 22"/>
          <p:cNvGrpSpPr/>
          <p:nvPr/>
        </p:nvGrpSpPr>
        <p:grpSpPr>
          <a:xfrm rot="0">
            <a:off x="12275992" y="3342343"/>
            <a:ext cx="1583780" cy="158378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0"/>
                </a:lnSpc>
              </a:pPr>
            </a:p>
          </p:txBody>
        </p:sp>
      </p:grpSp>
      <p:sp>
        <p:nvSpPr>
          <p:cNvPr id="25" name="Freeform 25"/>
          <p:cNvSpPr/>
          <p:nvPr/>
        </p:nvSpPr>
        <p:spPr>
          <a:xfrm>
            <a:off x="12570982" y="3645147"/>
            <a:ext cx="993801" cy="993801"/>
          </a:xfrm>
          <a:custGeom>
            <a:avLst/>
            <a:gdLst/>
            <a:ahLst/>
            <a:cxnLst/>
            <a:rect l="l" t="t" r="r" b="b"/>
            <a:pathLst>
              <a:path w="993801" h="993801">
                <a:moveTo>
                  <a:pt x="0" y="0"/>
                </a:moveTo>
                <a:lnTo>
                  <a:pt x="993801" y="0"/>
                </a:lnTo>
                <a:lnTo>
                  <a:pt x="993801" y="993800"/>
                </a:lnTo>
                <a:lnTo>
                  <a:pt x="0" y="993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639101" y="4385834"/>
            <a:ext cx="6839950" cy="1355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5"/>
              </a:lnSpc>
            </a:pPr>
            <a:r>
              <a:rPr lang="en-US" sz="24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Machine Learning project built to practice and improve coding and deployment skills using python, scikit-learn, jupyter-notebooks, and some visualization packages.</a:t>
            </a:r>
            <a:endParaRPr lang="en-US" sz="24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1905340" y="2095083"/>
            <a:ext cx="6401832" cy="5120136"/>
            <a:chOff x="0" y="0"/>
            <a:chExt cx="8535776" cy="6826848"/>
          </a:xfrm>
        </p:grpSpPr>
        <p:sp>
          <p:nvSpPr>
            <p:cNvPr id="4" name="TextBox 4"/>
            <p:cNvSpPr txBox="1"/>
            <p:nvPr/>
          </p:nvSpPr>
          <p:spPr>
            <a:xfrm>
              <a:off x="7585917" y="4311167"/>
              <a:ext cx="949859" cy="8661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35"/>
                </a:lnSpc>
              </a:pPr>
              <a:r>
                <a:rPr lang="en-US" sz="181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Water</a:t>
              </a:r>
              <a:endParaRPr lang="en-US" sz="181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endParaRPr>
            </a:p>
            <a:p>
              <a:pPr algn="ctr">
                <a:lnSpc>
                  <a:spcPts val="2535"/>
                </a:lnSpc>
              </a:pPr>
              <a:r>
                <a:rPr lang="en-US" sz="181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61%</a:t>
              </a:r>
              <a:endParaRPr lang="en-US" sz="181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62697"/>
              <a:ext cx="853356" cy="8661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35"/>
                </a:lnSpc>
              </a:pPr>
              <a:r>
                <a:rPr lang="en-US" sz="181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Other</a:t>
              </a:r>
              <a:endParaRPr lang="en-US" sz="181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endParaRPr>
            </a:p>
            <a:p>
              <a:pPr algn="ctr">
                <a:lnSpc>
                  <a:spcPts val="2535"/>
                </a:lnSpc>
              </a:pPr>
              <a:r>
                <a:rPr lang="en-US" sz="181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39%</a:t>
              </a:r>
              <a:endParaRPr lang="en-US" sz="181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endParaRPr>
            </a:p>
          </p:txBody>
        </p:sp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 rot="0">
              <a:off x="830338" y="0"/>
              <a:ext cx="6826848" cy="6826848"/>
              <a:chOff x="0" y="0"/>
              <a:chExt cx="2540000" cy="254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412576" y="0"/>
                <a:ext cx="2234214" cy="2648953"/>
              </a:xfrm>
              <a:custGeom>
                <a:avLst/>
                <a:gdLst/>
                <a:ahLst/>
                <a:cxnLst/>
                <a:rect l="l" t="t" r="r" b="b"/>
                <a:pathLst>
                  <a:path w="2234214" h="2648953">
                    <a:moveTo>
                      <a:pt x="857424" y="0"/>
                    </a:moveTo>
                    <a:cubicBezTo>
                      <a:pt x="1425278" y="0"/>
                      <a:pt x="1924123" y="376965"/>
                      <a:pt x="2079168" y="923243"/>
                    </a:cubicBezTo>
                    <a:cubicBezTo>
                      <a:pt x="2234214" y="1469521"/>
                      <a:pt x="2007775" y="2052337"/>
                      <a:pt x="1524587" y="2350645"/>
                    </a:cubicBezTo>
                    <a:cubicBezTo>
                      <a:pt x="1041399" y="2648953"/>
                      <a:pt x="418902" y="2590249"/>
                      <a:pt x="0" y="2206869"/>
                    </a:cubicBezTo>
                    <a:lnTo>
                      <a:pt x="428712" y="1738435"/>
                    </a:lnTo>
                    <a:cubicBezTo>
                      <a:pt x="638163" y="1930124"/>
                      <a:pt x="949411" y="1959477"/>
                      <a:pt x="1191006" y="1810322"/>
                    </a:cubicBezTo>
                    <a:cubicBezTo>
                      <a:pt x="1432600" y="1661168"/>
                      <a:pt x="1545819" y="1369760"/>
                      <a:pt x="1468296" y="1096621"/>
                    </a:cubicBezTo>
                    <a:cubicBezTo>
                      <a:pt x="1390774" y="823482"/>
                      <a:pt x="1141351" y="635000"/>
                      <a:pt x="857424" y="635000"/>
                    </a:cubicBezTo>
                    <a:close/>
                  </a:path>
                </a:pathLst>
              </a:custGeom>
              <a:solidFill>
                <a:srgbClr val="6B6B6B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-106312" y="0"/>
                <a:ext cx="1376248" cy="2248552"/>
              </a:xfrm>
              <a:custGeom>
                <a:avLst/>
                <a:gdLst/>
                <a:ahLst/>
                <a:cxnLst/>
                <a:rect l="l" t="t" r="r" b="b"/>
                <a:pathLst>
                  <a:path w="1376248" h="2248552">
                    <a:moveTo>
                      <a:pt x="566784" y="2248552"/>
                    </a:moveTo>
                    <a:cubicBezTo>
                      <a:pt x="154168" y="1907206"/>
                      <a:pt x="0" y="1343721"/>
                      <a:pt x="181372" y="839863"/>
                    </a:cubicBezTo>
                    <a:cubicBezTo>
                      <a:pt x="362743" y="336005"/>
                      <a:pt x="840677" y="54"/>
                      <a:pt x="1376185" y="0"/>
                    </a:cubicBezTo>
                    <a:lnTo>
                      <a:pt x="1376249" y="635000"/>
                    </a:lnTo>
                    <a:cubicBezTo>
                      <a:pt x="1108495" y="635027"/>
                      <a:pt x="869528" y="803002"/>
                      <a:pt x="778842" y="1054931"/>
                    </a:cubicBezTo>
                    <a:cubicBezTo>
                      <a:pt x="688156" y="1306860"/>
                      <a:pt x="765240" y="1588603"/>
                      <a:pt x="971548" y="1759276"/>
                    </a:cubicBezTo>
                    <a:close/>
                  </a:path>
                </a:pathLst>
              </a:custGeom>
              <a:solidFill>
                <a:srgbClr val="919191"/>
              </a:solidFill>
            </p:spPr>
          </p:sp>
        </p:grpSp>
      </p:grpSp>
      <p:sp>
        <p:nvSpPr>
          <p:cNvPr id="9" name="Freeform 9"/>
          <p:cNvSpPr/>
          <p:nvPr/>
        </p:nvSpPr>
        <p:spPr>
          <a:xfrm rot="950948">
            <a:off x="-2669950" y="6007972"/>
            <a:ext cx="20843800" cy="12430485"/>
          </a:xfrm>
          <a:custGeom>
            <a:avLst/>
            <a:gdLst/>
            <a:ahLst/>
            <a:cxnLst/>
            <a:rect l="l" t="t" r="r" b="b"/>
            <a:pathLst>
              <a:path w="20843800" h="12430485">
                <a:moveTo>
                  <a:pt x="0" y="0"/>
                </a:moveTo>
                <a:lnTo>
                  <a:pt x="20843800" y="0"/>
                </a:lnTo>
                <a:lnTo>
                  <a:pt x="20843800" y="12430485"/>
                </a:lnTo>
                <a:lnTo>
                  <a:pt x="0" y="1243048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0" name="AutoShape 10"/>
          <p:cNvSpPr/>
          <p:nvPr/>
        </p:nvSpPr>
        <p:spPr>
          <a:xfrm flipH="1" flipV="1">
            <a:off x="9681022" y="3944860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9719122" y="1789966"/>
            <a:ext cx="6203713" cy="95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80"/>
              </a:lnSpc>
            </a:pPr>
            <a:r>
              <a:rPr lang="en-US" sz="6800" spc="768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POTABILITY</a:t>
            </a:r>
            <a:endParaRPr lang="en-US" sz="6800" spc="768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894170" y="2858375"/>
            <a:ext cx="6203713" cy="747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30"/>
              </a:lnSpc>
            </a:pPr>
            <a:r>
              <a:rPr lang="en-US" sz="5300" spc="598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OF WATER</a:t>
            </a:r>
            <a:endParaRPr lang="en-US" sz="5300" spc="598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844744">
            <a:off x="-7837509" y="844440"/>
            <a:ext cx="13037396" cy="7775029"/>
          </a:xfrm>
          <a:custGeom>
            <a:avLst/>
            <a:gdLst/>
            <a:ahLst/>
            <a:cxnLst/>
            <a:rect l="l" t="t" r="r" b="b"/>
            <a:pathLst>
              <a:path w="13037396" h="7775029">
                <a:moveTo>
                  <a:pt x="0" y="0"/>
                </a:moveTo>
                <a:lnTo>
                  <a:pt x="13037395" y="0"/>
                </a:lnTo>
                <a:lnTo>
                  <a:pt x="13037395" y="7775029"/>
                </a:lnTo>
                <a:lnTo>
                  <a:pt x="0" y="777502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90865" y="5267071"/>
            <a:ext cx="6529997" cy="1413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75"/>
              </a:lnSpc>
            </a:pPr>
            <a:r>
              <a:rPr lang="en-US" sz="250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Optimize modelperformance by tuninghyperparameters usingtechniques like grid searchor random search.</a:t>
            </a:r>
            <a:endParaRPr lang="en-US" sz="2500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" name="AutoShape 7"/>
          <p:cNvSpPr/>
          <p:nvPr/>
        </p:nvSpPr>
        <p:spPr>
          <a:xfrm flipH="1" flipV="1">
            <a:off x="2390865" y="4846255"/>
            <a:ext cx="6160724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2613017" y="2882903"/>
            <a:ext cx="6530983" cy="627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40"/>
              </a:lnSpc>
            </a:pPr>
            <a:r>
              <a:rPr lang="en-US" sz="4400" spc="140">
                <a:solidFill>
                  <a:srgbClr val="000000"/>
                </a:solidFill>
                <a:latin typeface="Days" panose="02000505050000020004"/>
              </a:rPr>
              <a:t>Hyperparameter</a:t>
            </a:r>
            <a:endParaRPr lang="en-US" sz="4400" spc="140">
              <a:solidFill>
                <a:srgbClr val="000000"/>
              </a:solidFill>
              <a:latin typeface="Days" panose="020005050500000200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3722115"/>
            <a:ext cx="9248384" cy="1523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0"/>
              </a:lnSpc>
            </a:pPr>
            <a:r>
              <a:rPr lang="en-US" sz="6100" spc="94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TUNING </a:t>
            </a:r>
            <a:r>
              <a:rPr lang="en-US" sz="6100" spc="945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Optimize</a:t>
            </a:r>
            <a:endParaRPr lang="en-US" sz="6100" spc="945">
              <a:solidFill>
                <a:srgbClr val="000000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ts val="5170"/>
              </a:lnSpc>
            </a:pPr>
            <a:endParaRPr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80245" y="-47625"/>
            <a:ext cx="2050040" cy="625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Arimo" panose="020B0604020202020204"/>
              </a:rPr>
              <a:t>Programs:</a:t>
            </a:r>
            <a:endParaRPr lang="en-US" sz="3500">
              <a:solidFill>
                <a:srgbClr val="FFFFFF"/>
              </a:solidFill>
              <a:latin typeface="Arimo" panose="020B0604020202020204"/>
            </a:endParaRPr>
          </a:p>
        </p:txBody>
      </p:sp>
      <p:pic>
        <p:nvPicPr>
          <p:cNvPr id="5" name="Picture 4" descr="Screenshot (63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723900"/>
            <a:ext cx="16446500" cy="92513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-5281063" y="-2431920"/>
            <a:ext cx="16893429" cy="10074627"/>
          </a:xfrm>
          <a:custGeom>
            <a:avLst/>
            <a:gdLst/>
            <a:ahLst/>
            <a:cxnLst/>
            <a:rect l="l" t="t" r="r" b="b"/>
            <a:pathLst>
              <a:path w="16893429" h="10074627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 descr="Screenshot (64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06705"/>
            <a:ext cx="17197705" cy="96735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1684</Words>
  <Application>WPS Presentation</Application>
  <PresentationFormat>On-screen Show (4:3)</PresentationFormat>
  <Paragraphs>80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7" baseType="lpstr">
      <vt:lpstr>Arial</vt:lpstr>
      <vt:lpstr>SimSun</vt:lpstr>
      <vt:lpstr>Wingdings</vt:lpstr>
      <vt:lpstr>Days</vt:lpstr>
      <vt:lpstr>Sitka Text</vt:lpstr>
      <vt:lpstr>Open Sauce Medium</vt:lpstr>
      <vt:lpstr>Agrandir Narrow Bold</vt:lpstr>
      <vt:lpstr>Segoe Print</vt:lpstr>
      <vt:lpstr>Open Sauce</vt:lpstr>
      <vt:lpstr>Open Sauce Light</vt:lpstr>
      <vt:lpstr>Calibri</vt:lpstr>
      <vt:lpstr>Canva Sans Bold</vt:lpstr>
      <vt:lpstr>Arimo</vt:lpstr>
      <vt:lpstr>Microsoft YaHei</vt:lpstr>
      <vt:lpstr>Arial Unicode MS</vt:lpstr>
      <vt:lpstr>Agency FB</vt:lpstr>
      <vt:lpstr>Arial Black</vt:lpstr>
      <vt:lpstr>Arial Narrow</vt:lpstr>
      <vt:lpstr>Bahnschrift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quality</dc:title>
  <dc:creator/>
  <cp:lastModifiedBy>Roshan</cp:lastModifiedBy>
  <cp:revision>5</cp:revision>
  <dcterms:created xsi:type="dcterms:W3CDTF">2006-08-16T00:00:00Z</dcterms:created>
  <dcterms:modified xsi:type="dcterms:W3CDTF">2023-10-25T04:44:00Z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190FAD82BCCF4500838C767002BD026D_13</vt:lpwstr>
  </property>
  <property fmtid="{D5CDD505-2E9C-101B-9397-08002B2CF9AE}" pid="3" name="KSOProductBuildVer">
    <vt:lpwstr>1033-12.2.0.13266</vt:lpwstr>
  </property>
</Properties>
</file>

<file path=docProps/thumbnail.jpeg>
</file>